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0"/>
  </p:notesMasterIdLst>
  <p:handoutMasterIdLst>
    <p:handoutMasterId r:id="rId61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24" r:id="rId13"/>
    <p:sldId id="502" r:id="rId14"/>
    <p:sldId id="439" r:id="rId15"/>
    <p:sldId id="440" r:id="rId16"/>
    <p:sldId id="433" r:id="rId17"/>
    <p:sldId id="503" r:id="rId18"/>
    <p:sldId id="504" r:id="rId19"/>
    <p:sldId id="416" r:id="rId20"/>
    <p:sldId id="516" r:id="rId21"/>
    <p:sldId id="428" r:id="rId22"/>
    <p:sldId id="429" r:id="rId23"/>
    <p:sldId id="446" r:id="rId24"/>
    <p:sldId id="514" r:id="rId25"/>
    <p:sldId id="444" r:id="rId26"/>
    <p:sldId id="445" r:id="rId27"/>
    <p:sldId id="515" r:id="rId28"/>
    <p:sldId id="481" r:id="rId29"/>
    <p:sldId id="449" r:id="rId30"/>
    <p:sldId id="450" r:id="rId31"/>
    <p:sldId id="451" r:id="rId32"/>
    <p:sldId id="484" r:id="rId33"/>
    <p:sldId id="501" r:id="rId34"/>
    <p:sldId id="483" r:id="rId35"/>
    <p:sldId id="485" r:id="rId36"/>
    <p:sldId id="456" r:id="rId37"/>
    <p:sldId id="505" r:id="rId38"/>
    <p:sldId id="463" r:id="rId39"/>
    <p:sldId id="506" r:id="rId40"/>
    <p:sldId id="507" r:id="rId41"/>
    <p:sldId id="508" r:id="rId42"/>
    <p:sldId id="437" r:id="rId43"/>
    <p:sldId id="438" r:id="rId44"/>
    <p:sldId id="509" r:id="rId45"/>
    <p:sldId id="510" r:id="rId46"/>
    <p:sldId id="511" r:id="rId47"/>
    <p:sldId id="512" r:id="rId48"/>
    <p:sldId id="513" r:id="rId49"/>
    <p:sldId id="475" r:id="rId50"/>
    <p:sldId id="486" r:id="rId51"/>
    <p:sldId id="487" r:id="rId52"/>
    <p:sldId id="488" r:id="rId53"/>
    <p:sldId id="472" r:id="rId54"/>
    <p:sldId id="473" r:id="rId55"/>
    <p:sldId id="477" r:id="rId56"/>
    <p:sldId id="479" r:id="rId57"/>
    <p:sldId id="411" r:id="rId58"/>
    <p:sldId id="517" r:id="rId59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24"/>
            <p14:sldId id="502"/>
            <p14:sldId id="439"/>
            <p14:sldId id="440"/>
            <p14:sldId id="433"/>
            <p14:sldId id="503"/>
            <p14:sldId id="504"/>
            <p14:sldId id="416"/>
            <p14:sldId id="516"/>
            <p14:sldId id="428"/>
            <p14:sldId id="429"/>
            <p14:sldId id="446"/>
            <p14:sldId id="514"/>
            <p14:sldId id="444"/>
            <p14:sldId id="445"/>
            <p14:sldId id="515"/>
            <p14:sldId id="481"/>
            <p14:sldId id="449"/>
            <p14:sldId id="450"/>
            <p14:sldId id="451"/>
            <p14:sldId id="484"/>
            <p14:sldId id="501"/>
            <p14:sldId id="483"/>
            <p14:sldId id="485"/>
            <p14:sldId id="456"/>
            <p14:sldId id="505"/>
            <p14:sldId id="463"/>
            <p14:sldId id="506"/>
            <p14:sldId id="507"/>
            <p14:sldId id="508"/>
            <p14:sldId id="437"/>
            <p14:sldId id="438"/>
            <p14:sldId id="509"/>
            <p14:sldId id="510"/>
            <p14:sldId id="511"/>
            <p14:sldId id="512"/>
            <p14:sldId id="513"/>
            <p14:sldId id="475"/>
            <p14:sldId id="486"/>
            <p14:sldId id="487"/>
            <p14:sldId id="488"/>
            <p14:sldId id="472"/>
            <p14:sldId id="473"/>
            <p14:sldId id="477"/>
            <p14:sldId id="479"/>
            <p14:sldId id="411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3099" autoAdjust="0"/>
  </p:normalViewPr>
  <p:slideViewPr>
    <p:cSldViewPr snapToGrid="0" snapToObjects="1">
      <p:cViewPr varScale="1">
        <p:scale>
          <a:sx n="64" d="100"/>
          <a:sy n="64" d="100"/>
        </p:scale>
        <p:origin x="631" y="4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6940" y="1672"/>
    <p:text>consider making zoom to the transient in the sudden changes to show the delay of tracking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8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96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99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6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94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5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0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0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7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0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7" Type="http://schemas.openxmlformats.org/officeDocument/2006/relationships/image" Target="../media/image5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Relationship Id="rId9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3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Relationship Id="rId9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rmofisher.com/blog/mining/mining-metals-for-a-renewable-energy-future/" TargetMode="External"/><Relationship Id="rId5" Type="http://schemas.openxmlformats.org/officeDocument/2006/relationships/hyperlink" Target="http://www.alternative-energy-tutorials.com/energy-articles/solar-cell-i-v-characteristic.html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C9D748E-F4EE-43A4-B865-972F5BB6220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B95F4C-3794-429A-B0A2-F30954D356F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BF34C12-38CF-4059-8654-3A776839B26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41729871-9059-44E4-8715-4601F9B60A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1330479"/>
                  </p:ext>
                </p:extLst>
              </p:nvPr>
            </p:nvGraphicFramePr>
            <p:xfrm>
              <a:off x="6424583" y="1881286"/>
              <a:ext cx="4969994" cy="3215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41729871-9059-44E4-8715-4601F9B60A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1330479"/>
                  </p:ext>
                </p:extLst>
              </p:nvPr>
            </p:nvGraphicFramePr>
            <p:xfrm>
              <a:off x="6424583" y="1881286"/>
              <a:ext cx="4969994" cy="3215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53437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63437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73437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3CD41739-FAB0-473C-8398-E53A4ED399D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5F0C8D60-9CD3-4610-9BF2-70428794C8B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1E552CB-1C33-4400-A5D7-204D8001831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Finding worst case conditions.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E169181D-C533-49C0-921E-BDFF81B1D7F2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Output capacitor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F718FC8-6532-456A-99CE-DF90EF253A6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E624CC0-FA23-459E-A105-AA197581FD4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9BBA86F-75E9-4DD7-90FB-E104B939188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724E07-9FD5-4AC5-826C-6C58222A5896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Input capacitor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510DE115-C697-4BAB-A570-EB0D637128C7}"/>
              </a:ext>
            </a:extLst>
          </p:cNvPr>
          <p:cNvSpPr txBox="1"/>
          <p:nvPr/>
        </p:nvSpPr>
        <p:spPr>
          <a:xfrm>
            <a:off x="489020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Inductor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C9C0E9B-0D89-4E02-B208-4ADD86E6C95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808E995-777C-4148-8E0C-73568939EAA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05532DF9-A7AE-4D48-BE11-22217F08492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inductor.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9F5E626-6205-4AC3-918A-E404DAF809B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D88105E0-1375-4234-A0A3-D9764749C3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E7A184C-1E88-4B56-9AD4-E6969452A6EB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8E19E7C-BB70-4829-93D7-9A1AFB5897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D3D12-3FED-4EB7-B8D2-7B37400543C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8EC3EC58-87D2-4147-8D88-938981DE1B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BADF3042-F65D-44B2-940B-0FBAE90D070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6C1E000-5271-426F-876F-6457E11754A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170082"/>
            <a:ext cx="11333256" cy="4705143"/>
          </a:xfrm>
          <a:prstGeom prst="rect">
            <a:avLst/>
          </a:prstGeom>
        </p:spPr>
      </p:pic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9ED1BFF9-B055-440E-A87E-625B8B51815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F4E4AA7-B27B-47EF-9A6F-1EEFED4BB64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0EC039F-F69B-4B61-A6E2-EFFDDF31847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E39558FE-CDF7-4F66-9BD9-A4DCFF1F764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91167A9-E592-4DD3-8801-8B7E885459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BB00442-FA80-4537-A502-77999DF28FA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93C1EB7-A8C6-4AC4-93D0-311D595B05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8"/>
          <a:stretch/>
        </p:blipFill>
        <p:spPr>
          <a:xfrm>
            <a:off x="6015366" y="1924610"/>
            <a:ext cx="4745660" cy="30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rtl="0"/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EMI - EMC.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99E3C21B-C18D-4D67-BDB7-6A7626073FE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D5766FB-30C0-4EE3-9F72-B40CFC1DDA2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BB880EA-A3A7-4DBA-B45D-E3621C39DC0C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7290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1981071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555082" y="1670676"/>
            <a:ext cx="1415550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60000" y="4485503"/>
            <a:ext cx="666662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9" y="5449332"/>
            <a:ext cx="7893120" cy="7050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C4AE34D3-72B3-4A9E-A631-19F2F13D4C28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1060266D-7514-4DE8-8726-33D5257A5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5" name="Pladsholder til slidenummer 1">
            <a:extLst>
              <a:ext uri="{FF2B5EF4-FFF2-40B4-BE49-F238E27FC236}">
                <a16:creationId xmlns:a16="http://schemas.microsoft.com/office/drawing/2014/main" id="{476A09E8-CFED-4D68-BF43-531EB752BC0E}"/>
              </a:ext>
            </a:extLst>
          </p:cNvPr>
          <p:cNvSpPr txBox="1">
            <a:spLocks/>
          </p:cNvSpPr>
          <p:nvPr/>
        </p:nvSpPr>
        <p:spPr>
          <a:xfrm>
            <a:off x="11335499" y="57290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31199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C2B79BD4-D595-4BCC-9F83-462A4F945C71}"/>
              </a:ext>
            </a:extLst>
          </p:cNvPr>
          <p:cNvSpPr txBox="1">
            <a:spLocks/>
          </p:cNvSpPr>
          <p:nvPr/>
        </p:nvSpPr>
        <p:spPr>
          <a:xfrm>
            <a:off x="11335499" y="57290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7B726845-E7EE-4F39-A12E-13336449091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49DA3B44-72EA-4F91-BD2B-6A0422D41734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r>
              <a:rPr lang="en-US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adsholder til slidenummer 1">
            <a:extLst>
              <a:ext uri="{FF2B5EF4-FFF2-40B4-BE49-F238E27FC236}">
                <a16:creationId xmlns:a16="http://schemas.microsoft.com/office/drawing/2014/main" id="{A286563B-0329-47B6-9D4C-7D46BF6EC9D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4" name="Pladsholder til slidenummer 1">
            <a:extLst>
              <a:ext uri="{FF2B5EF4-FFF2-40B4-BE49-F238E27FC236}">
                <a16:creationId xmlns:a16="http://schemas.microsoft.com/office/drawing/2014/main" id="{6DF4E3B7-3D2E-4615-B735-787435D4A0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5" name="Pladsholder til slidenummer 1">
            <a:extLst>
              <a:ext uri="{FF2B5EF4-FFF2-40B4-BE49-F238E27FC236}">
                <a16:creationId xmlns:a16="http://schemas.microsoft.com/office/drawing/2014/main" id="{5A602FC7-EDB4-4B2E-8A8F-7264129BB3A7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CE7A0D1-C1A9-4FA8-A46A-F99C87C5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3" y="370290"/>
            <a:ext cx="10206317" cy="1474385"/>
          </a:xfrm>
        </p:spPr>
        <p:txBody>
          <a:bodyPr/>
          <a:lstStyle/>
          <a:p>
            <a:r>
              <a:rPr lang="en-US" dirty="0"/>
              <a:t>Maximum power point (MPP)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A1E54-5002-450C-A545-59E3901D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72" y="1325888"/>
            <a:ext cx="6113456" cy="3982380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D0456C5-02FC-4093-9C66-E1DB1C409F2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7DE15D2-8194-4371-A1E0-CB4B8363CFB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5A045B52-84EE-4FD7-A43F-D27C122F2D2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2E529F3-546E-4D27-A4AC-DD980D1C4078}"/>
              </a:ext>
            </a:extLst>
          </p:cNvPr>
          <p:cNvSpPr txBox="1"/>
          <p:nvPr/>
        </p:nvSpPr>
        <p:spPr>
          <a:xfrm>
            <a:off x="3546190" y="5460668"/>
            <a:ext cx="56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PV panel characteristic [3]</a:t>
            </a:r>
          </a:p>
        </p:txBody>
      </p:sp>
    </p:spTree>
    <p:extLst>
      <p:ext uri="{BB962C8B-B14F-4D97-AF65-F5344CB8AC3E}">
        <p14:creationId xmlns:p14="http://schemas.microsoft.com/office/powerpoint/2010/main" val="172437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evaluation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evaluation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3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9AA54E39-9F0C-452E-AC8C-600705D75DD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EC02707-876F-4160-B0CF-C3F5D2A380A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0A8409E-C565-4E86-B27E-5554B7B9E17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BB44F5-AA13-4418-9B4C-9DFDB62FA4B4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29259"/>
            <a:ext cx="5947241" cy="446043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34C195-9C8B-4393-AEB1-B1A3173BCC9F}"/>
              </a:ext>
            </a:extLst>
          </p:cNvPr>
          <p:cNvSpPr/>
          <p:nvPr/>
        </p:nvSpPr>
        <p:spPr>
          <a:xfrm>
            <a:off x="9087439" y="4277467"/>
            <a:ext cx="1140293" cy="27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CEB8B3D7-3E5E-4041-A523-8AFF8FE068B0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DC7E096-4743-4469-93FC-4D96495DB37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D0BE619C-5228-4AB4-B69D-4DD27F084D8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27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errors.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3766E1D2-30EF-4BF2-8F6D-529ED916EFC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40CB867D-AAF9-4C94-88E9-9B4A213B0EF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F3688F61-0FE0-4DAE-B428-3488B304B4C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E1343E83-5D02-4771-82B4-C19DF231BEE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2055259-9B11-463F-8D22-B68E2DEA668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0DE20069-6FF4-43C3-A979-3DF5F236BF4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34" y="1144237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issues:</a:t>
            </a:r>
          </a:p>
          <a:p>
            <a:pPr rtl="0"/>
            <a:endParaRPr lang="da-DK" sz="1600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read too fast.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Environmental variables’ changes.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223A9702-03EA-427B-A710-A15B88D394D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20D14B60-1CFC-4964-ACDE-36FB6CBEB45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3B3C071-9724-4E87-9EFD-05EEF75414B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3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94" y="1198024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Pmax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46057" y="5456521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  <p:sp>
        <p:nvSpPr>
          <p:cNvPr id="28" name="Pladsholder til slidenummer 1">
            <a:extLst>
              <a:ext uri="{FF2B5EF4-FFF2-40B4-BE49-F238E27FC236}">
                <a16:creationId xmlns:a16="http://schemas.microsoft.com/office/drawing/2014/main" id="{6194B5D5-3282-4A9F-A799-0B6C6B3550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9" name="Pladsholder til slidenummer 1">
            <a:extLst>
              <a:ext uri="{FF2B5EF4-FFF2-40B4-BE49-F238E27FC236}">
                <a16:creationId xmlns:a16="http://schemas.microsoft.com/office/drawing/2014/main" id="{0E440583-14FC-4097-85D2-5FB2A449E7F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33" name="Pladsholder til slidenummer 1">
            <a:extLst>
              <a:ext uri="{FF2B5EF4-FFF2-40B4-BE49-F238E27FC236}">
                <a16:creationId xmlns:a16="http://schemas.microsoft.com/office/drawing/2014/main" id="{C391F4EB-D1A0-4072-A243-9C64328F84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0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365123"/>
            <a:ext cx="10334928" cy="540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6" name="Tekstfelt 3"/>
          <p:cNvSpPr txBox="1"/>
          <p:nvPr/>
        </p:nvSpPr>
        <p:spPr>
          <a:xfrm>
            <a:off x="6241796" y="4689501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endParaRPr lang="en-GB" sz="1100" spc="300" dirty="0">
              <a:solidFill>
                <a:srgbClr val="000000"/>
              </a:solidFill>
            </a:endParaRP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538615A1-A3E2-4D95-A40A-5C2966F1F39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0BF1551-17BC-45A0-A458-4783A0C63ECC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0AC69C3-C416-47BA-A2AF-42DC53D4FDB0}"/>
              </a:ext>
            </a:extLst>
          </p:cNvPr>
          <p:cNvSpPr txBox="1">
            <a:spLocks/>
          </p:cNvSpPr>
          <p:nvPr/>
        </p:nvSpPr>
        <p:spPr>
          <a:xfrm>
            <a:off x="11254899" y="6270994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0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572420"/>
            <a:ext cx="7053518" cy="5919521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Overview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conditions.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operation.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environmental.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…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273C974-543D-4EFF-B891-4F912107680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27573F31-3B27-4B74-BE8F-64B80890EAE9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9ACBC6CE-B0FE-4B62-A7A7-DE90FEAB3A4A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2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2C7C6C2-A5DE-45DC-AD02-4BCCFA39608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9D43C9A-D331-4CBA-BF3B-9D6289002C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F5585578-5399-4848-911F-CAEA012B27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45" y="3492968"/>
            <a:ext cx="4348125" cy="3261094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723900" y="4397995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44720-3392-4445-9264-6DBB9B97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45" y="1402559"/>
            <a:ext cx="4348125" cy="2026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FC4C24-BE33-4D80-B984-480A5BB8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31" y="1170082"/>
            <a:ext cx="6880714" cy="3195927"/>
          </a:xfrm>
          <a:prstGeom prst="rect">
            <a:avLst/>
          </a:prstGeom>
        </p:spPr>
      </p:pic>
      <p:sp>
        <p:nvSpPr>
          <p:cNvPr id="12" name="Tekstfelt 3">
            <a:extLst>
              <a:ext uri="{FF2B5EF4-FFF2-40B4-BE49-F238E27FC236}">
                <a16:creationId xmlns:a16="http://schemas.microsoft.com/office/drawing/2014/main" id="{523B40F8-A4AC-4700-9B8C-D4661B5CE92F}"/>
              </a:ext>
            </a:extLst>
          </p:cNvPr>
          <p:cNvSpPr txBox="1"/>
          <p:nvPr/>
        </p:nvSpPr>
        <p:spPr>
          <a:xfrm>
            <a:off x="587374" y="1087609"/>
            <a:ext cx="47394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b="1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RT Box: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891D71EA-CE2A-43E6-8072-4C92D7D303C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81917C1-1758-49E9-9CD3-51DE4F49F8D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19278329-C35F-4108-BFEF-4CCB4920B95A}"/>
              </a:ext>
            </a:extLst>
          </p:cNvPr>
          <p:cNvSpPr txBox="1">
            <a:spLocks/>
          </p:cNvSpPr>
          <p:nvPr/>
        </p:nvSpPr>
        <p:spPr>
          <a:xfrm>
            <a:off x="550631" y="6291314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24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633485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684829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Irradiance effect</a:t>
            </a:r>
            <a:r>
              <a:rPr lang="en-GB" sz="1600" spc="300" dirty="0">
                <a:sym typeface="Wingdings" panose="05000000000000000000" pitchFamily="2" charset="2"/>
              </a:rPr>
              <a:t>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75671DB-6103-4240-B513-369B2829EBD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5367F48E-FC39-47FA-96DD-0F3E576EAD0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2" name="Pladsholder til slidenummer 1">
            <a:extLst>
              <a:ext uri="{FF2B5EF4-FFF2-40B4-BE49-F238E27FC236}">
                <a16:creationId xmlns:a16="http://schemas.microsoft.com/office/drawing/2014/main" id="{6CE74F0B-297C-4C2C-BAAD-E3CCAC65A0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67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65E2ED77-1802-48DB-BA77-5CE79595E8F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7E283E49-E0EA-48E6-8054-75364FB0895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801C76F-75CE-4467-862E-473366D6AFB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>
          <a:xfrm>
            <a:off x="11339887" y="593223"/>
            <a:ext cx="571468" cy="227164"/>
          </a:xfrm>
        </p:spPr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588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Improve current generation efficiencies.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5" name="Imagen 4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FEE2EE83-4137-4550-8CE9-5A44B297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47" y="1980892"/>
            <a:ext cx="5566637" cy="3289377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70FD7841-52C2-4C89-8542-25574FF2696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A5330B14-DD9A-4363-9113-C39831D473C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A202AC04-95C6-49F4-B711-35B22DE41B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C1D56B-0EB5-403E-ACDB-7F7FB73A496C}"/>
              </a:ext>
            </a:extLst>
          </p:cNvPr>
          <p:cNvSpPr txBox="1"/>
          <p:nvPr/>
        </p:nvSpPr>
        <p:spPr>
          <a:xfrm>
            <a:off x="8618220" y="5501789"/>
            <a:ext cx="1793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pc="300" dirty="0"/>
              <a:t>PV </a:t>
            </a:r>
            <a:r>
              <a:rPr lang="de-DE" sz="1600" spc="300" dirty="0" err="1"/>
              <a:t>array</a:t>
            </a:r>
            <a:r>
              <a:rPr lang="de-DE" sz="1600" spc="300" dirty="0"/>
              <a:t> [1]</a:t>
            </a:r>
            <a:endParaRPr lang="en-US" sz="1600" spc="300" dirty="0"/>
          </a:p>
        </p:txBody>
      </p:sp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5" y="1824108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735240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blipFill>
                <a:blip r:embed="rId11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blipFill>
                <a:blip r:embed="rId12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blipFill>
                <a:blip r:embed="rId13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C0C7C66-ACC8-4839-A8A7-88013783430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7E12CF62-467B-4CB3-B24F-8DC4593AA1E4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68D07A3C-8F4B-415B-A587-AD1E390DAD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blipFill>
                <a:blip r:embed="rId9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blipFill>
                <a:blip r:embed="rId10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=90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blipFill>
                <a:blip r:embed="rId11"/>
                <a:stretch>
                  <a:fillRect l="-77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69869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6" y="1625828"/>
            <a:ext cx="6228750" cy="3116572"/>
          </a:xfrm>
          <a:prstGeom prst="rect">
            <a:avLst/>
          </a:prstGeom>
        </p:spPr>
      </p:pic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84FC1E9-6F17-43A2-8BCA-733F0700492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C344E748-C2FC-4CBA-89E1-0A0C76E559C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BE32A6F0-8C1B-4F47-AD2F-C324E83D4548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19656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=35.9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922954" y="967615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10 panels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B8368B1-3CB0-4CB2-86E1-54097A1B0450}"/>
              </a:ext>
            </a:extLst>
          </p:cNvPr>
          <p:cNvSpPr txBox="1"/>
          <p:nvPr/>
        </p:nvSpPr>
        <p:spPr>
          <a:xfrm>
            <a:off x="8957795" y="2964537"/>
            <a:ext cx="373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D161EBFC-74AA-468C-85E5-6E5716EF499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39674DB1-94BE-4BA5-BFC7-2AEBD428C0E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27F56592-8AF1-42C8-B12A-EA3C3643FDD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=39.8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blipFill>
                <a:blip r:embed="rId4"/>
                <a:stretch>
                  <a:fillRect l="-847" t="-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9131582" y="961537"/>
            <a:ext cx="3731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A9D8E00-5665-47DA-9E8C-44B0D11057FF}"/>
              </a:ext>
            </a:extLst>
          </p:cNvPr>
          <p:cNvSpPr txBox="1"/>
          <p:nvPr/>
        </p:nvSpPr>
        <p:spPr>
          <a:xfrm>
            <a:off x="9051052" y="3041637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0D90BFD0-39EB-4865-A59D-1980B4B982B1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164D7000-C5A9-4CC2-81B0-803D84F611F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D74313D-8257-471B-8C61-52D702C14A7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54E7B06-FA76-4A55-953B-55FD61ED094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8316B45-F421-4BE0-B08D-B81F9CDCCAE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B0043D3C-C84B-455B-80BB-B7EA249BDBE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19608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3C32EE6-41DE-43F9-9A7E-22D72E32C29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D348050-8F8E-4CA1-BB12-10D47170FF6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2ACAC9BA-C61A-4FC8-903C-C8865855A1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B1478CA5-870D-46BF-AEA6-74C9FEBE70C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49F49E1C-8587-41B0-BAA3-9C9579FE85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F19676B9-1CBC-4701-90EA-AE12776C1BA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a 5">
                <a:extLst>
                  <a:ext uri="{FF2B5EF4-FFF2-40B4-BE49-F238E27FC236}">
                    <a16:creationId xmlns:a16="http://schemas.microsoft.com/office/drawing/2014/main" id="{1554099C-7671-41E8-A119-C800C980F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40746"/>
                  </p:ext>
                </p:extLst>
              </p:nvPr>
            </p:nvGraphicFramePr>
            <p:xfrm>
              <a:off x="2032001" y="165941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a 5">
                <a:extLst>
                  <a:ext uri="{FF2B5EF4-FFF2-40B4-BE49-F238E27FC236}">
                    <a16:creationId xmlns:a16="http://schemas.microsoft.com/office/drawing/2014/main" id="{1554099C-7671-41E8-A119-C800C980F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7840746"/>
                  </p:ext>
                </p:extLst>
              </p:nvPr>
            </p:nvGraphicFramePr>
            <p:xfrm>
              <a:off x="2032001" y="165941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a 6">
                <a:extLst>
                  <a:ext uri="{FF2B5EF4-FFF2-40B4-BE49-F238E27FC236}">
                    <a16:creationId xmlns:a16="http://schemas.microsoft.com/office/drawing/2014/main" id="{64157BEA-F187-4E47-BD7B-66B6F4B60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595857"/>
                  </p:ext>
                </p:extLst>
              </p:nvPr>
            </p:nvGraphicFramePr>
            <p:xfrm>
              <a:off x="2032001" y="281474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a 6">
                <a:extLst>
                  <a:ext uri="{FF2B5EF4-FFF2-40B4-BE49-F238E27FC236}">
                    <a16:creationId xmlns:a16="http://schemas.microsoft.com/office/drawing/2014/main" id="{64157BEA-F187-4E47-BD7B-66B6F4B60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595857"/>
                  </p:ext>
                </p:extLst>
              </p:nvPr>
            </p:nvGraphicFramePr>
            <p:xfrm>
              <a:off x="2032001" y="281474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a 7">
                <a:extLst>
                  <a:ext uri="{FF2B5EF4-FFF2-40B4-BE49-F238E27FC236}">
                    <a16:creationId xmlns:a16="http://schemas.microsoft.com/office/drawing/2014/main" id="{9E01CC53-1188-4DEE-A538-EE9BA578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83848"/>
                  </p:ext>
                </p:extLst>
              </p:nvPr>
            </p:nvGraphicFramePr>
            <p:xfrm>
              <a:off x="2032000" y="397008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a 7">
                <a:extLst>
                  <a:ext uri="{FF2B5EF4-FFF2-40B4-BE49-F238E27FC236}">
                    <a16:creationId xmlns:a16="http://schemas.microsoft.com/office/drawing/2014/main" id="{9E01CC53-1188-4DEE-A538-EE9BA578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83848"/>
                  </p:ext>
                </p:extLst>
              </p:nvPr>
            </p:nvGraphicFramePr>
            <p:xfrm>
              <a:off x="2032000" y="397008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108197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8">
                <a:extLst>
                  <a:ext uri="{FF2B5EF4-FFF2-40B4-BE49-F238E27FC236}">
                    <a16:creationId xmlns:a16="http://schemas.microsoft.com/office/drawing/2014/main" id="{13E5809D-794B-4BAD-9449-AF56F7857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086866"/>
                  </p:ext>
                </p:extLst>
              </p:nvPr>
            </p:nvGraphicFramePr>
            <p:xfrm>
              <a:off x="2032001" y="471176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8">
                <a:extLst>
                  <a:ext uri="{FF2B5EF4-FFF2-40B4-BE49-F238E27FC236}">
                    <a16:creationId xmlns:a16="http://schemas.microsoft.com/office/drawing/2014/main" id="{13E5809D-794B-4BAD-9449-AF56F7857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086866"/>
                  </p:ext>
                </p:extLst>
              </p:nvPr>
            </p:nvGraphicFramePr>
            <p:xfrm>
              <a:off x="2032001" y="4711765"/>
              <a:ext cx="812799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109836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C427D134-6D97-436E-8593-03E2F7287BF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FC550500-7DA9-4301-A6CD-C4F7D3045D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A70A8D3-BD9D-4D54-A543-DA0D77CAAC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984177" y="5321893"/>
            <a:ext cx="503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Inductor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61" y="1580096"/>
            <a:ext cx="4841026" cy="3630771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418485" y="5325751"/>
            <a:ext cx="54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3CB5890C-682A-4C88-82E9-405A60319CB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Open-loop 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C40686E4-AEA2-416E-8689-C238B1BEC83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31A072BC-0B24-48B0-BB77-D6BF3236FD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3C3BBBB9-27A7-469B-B5EF-3AC1C06BFAC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04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E9F73257-9EB2-42AF-80D8-4D133CD30A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Power 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Dirt.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6A9B40-2EAC-4705-8C39-BD1C10203AD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47F0EF9-8222-4506-A73E-5E963A2F46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9D7DDD48-47AF-4670-AD41-F7387374EA2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9054" y="1841909"/>
            <a:ext cx="5883091" cy="4002429"/>
            <a:chOff x="101677" y="1980892"/>
            <a:chExt cx="5883091" cy="4002429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/>
            <a:srcRect b="16992"/>
            <a:stretch/>
          </p:blipFill>
          <p:spPr>
            <a:xfrm>
              <a:off x="101677" y="1980892"/>
              <a:ext cx="5883091" cy="3585941"/>
            </a:xfrm>
            <a:prstGeom prst="rect">
              <a:avLst/>
            </a:prstGeom>
          </p:spPr>
        </p:pic>
        <p:sp>
          <p:nvSpPr>
            <p:cNvPr id="10" name="Tekstfelt 3"/>
            <p:cNvSpPr txBox="1"/>
            <p:nvPr/>
          </p:nvSpPr>
          <p:spPr>
            <a:xfrm>
              <a:off x="4647640" y="5644767"/>
              <a:ext cx="80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[4]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D495361-ACAD-422B-9EB4-AE7FBF41D44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5470E23-CD92-4B00-B4B4-6D1B73B117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C4A3B49-0524-4B2A-8C2A-0AACFC5F994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0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5" name="Grupo 4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0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[4]</a:t>
                </a: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3" name="Conector recto 12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153948"/>
            <a:ext cx="5577464" cy="3600000"/>
          </a:xfrm>
          <a:prstGeom prst="rect">
            <a:avLst/>
          </a:prstGeom>
        </p:spPr>
      </p:pic>
      <p:sp>
        <p:nvSpPr>
          <p:cNvPr id="22" name="Tekstfelt 3"/>
          <p:cNvSpPr txBox="1"/>
          <p:nvPr/>
        </p:nvSpPr>
        <p:spPr>
          <a:xfrm>
            <a:off x="7684495" y="5759380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removed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7D976A90-79E9-4850-ACA8-B7B092D1990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AFAF1A6B-CCB2-498F-A5E4-933FF47E0BF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1" name="Pladsholder til slidenummer 1">
            <a:extLst>
              <a:ext uri="{FF2B5EF4-FFF2-40B4-BE49-F238E27FC236}">
                <a16:creationId xmlns:a16="http://schemas.microsoft.com/office/drawing/2014/main" id="{0C7A871A-A8EF-41D7-8AA3-0D2F6947E330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7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Design considered protection.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Positive peak voltage protection.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Output current limitation.</a:t>
            </a:r>
          </a:p>
          <a:p>
            <a:pPr rtl="0"/>
            <a:endParaRPr lang="en-GB" sz="1600" spc="300" dirty="0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25C8D44-2DD7-4C03-9831-987DE3D5DB3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BAA5C43-97F4-4688-AA64-C9D8E839157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93F5EFDC-18B2-4E76-82EA-30F484FA3A0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3086468"/>
            <a:ext cx="339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A7CE7E7-EF92-476D-A888-214837C459E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F2DD222-6F25-4649-8F81-E1CC4B7533D7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F89B12E5-B9AC-48FF-A862-E70E05F2F7B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noisy.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enough.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482591F8-3B43-4157-970F-D63968337D3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C2EF3A38-1652-4981-A88D-421BED27604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A136898-7517-47F4-863A-27193795FA31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optimization.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3A9DEA59-C4CE-4DA5-8765-0A7D91ECA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GB" sz="1600" spc="300" dirty="0">
                <a:sym typeface="Wingdings" panose="05000000000000000000" pitchFamily="2" charset="2"/>
                <a:hlinkClick r:id="rId3"/>
              </a:rPr>
              <a:t>http://www.safegardgroup.com/blog/2017/07/27/solar-panel-disposal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</a:t>
            </a:r>
            <a:r>
              <a:rPr lang="en-US" sz="1600" spc="300" dirty="0">
                <a:hlinkClick r:id="rId5"/>
              </a:rPr>
              <a:t>http://www.alternative-energy-tutorials.com/energy-articles/solar-cell-i-v-characteristic.html</a:t>
            </a: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[5] </a:t>
            </a:r>
            <a:r>
              <a:rPr lang="en-GB" sz="1600" spc="300" dirty="0">
                <a:sym typeface="Wingdings" panose="05000000000000000000" pitchFamily="2" charset="2"/>
                <a:hlinkClick r:id="rId6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42863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BE5A38-9467-4179-AF7B-26F8AA81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" y="1852532"/>
            <a:ext cx="7976523" cy="397773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507594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6465162-C0D4-4E8B-8506-326D19888CE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18BCB-51E8-4669-999C-FF45AB17DAF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66D2EEA3-0ABE-48D5-BF3B-844449A07BD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Why MICs?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1010161" y="1864226"/>
            <a:ext cx="4580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/>
              <a:t>Advantages: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08DC6227-9268-4632-B823-36F92DCED683}"/>
              </a:ext>
            </a:extLst>
          </p:cNvPr>
          <p:cNvSpPr txBox="1"/>
          <p:nvPr/>
        </p:nvSpPr>
        <p:spPr>
          <a:xfrm>
            <a:off x="6509228" y="1864226"/>
            <a:ext cx="4672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/>
              <a:t>Disadvantages:</a:t>
            </a:r>
          </a:p>
          <a:p>
            <a:endParaRPr lang="en-GB" sz="1600" spc="300" dirty="0"/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cost increase.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9FF752E-0F9A-4D69-A90D-CB51FE05E5F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6B468F1-54FB-40D1-BCBA-409F9233E30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98FD082-4E6F-4727-8C85-2825713C7F83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4FF38748-ECAE-439E-967E-EDA5324547A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5A34E69-C9C1-4E03-A265-9418B58E3C2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28848E27-1CDB-4995-9153-B43CF816F56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290D67B-A4EA-4EC2-B0D0-CB46BBC626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</TotalTime>
  <Words>1897</Words>
  <Application>Microsoft Office PowerPoint</Application>
  <PresentationFormat>Widescreen</PresentationFormat>
  <Paragraphs>784</Paragraphs>
  <Slides>58</Slides>
  <Notes>33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Montserrat Medium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Why MICs?</vt:lpstr>
      <vt:lpstr>Problem statement and objectives</vt:lpstr>
      <vt:lpstr>PowerPoint-præsentation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Driving circuitry</vt:lpstr>
      <vt:lpstr>Sensor circuitry</vt:lpstr>
      <vt:lpstr>Power supplies</vt:lpstr>
      <vt:lpstr>PCB layout</vt:lpstr>
      <vt:lpstr>Hot and cold sides</vt:lpstr>
      <vt:lpstr>EMI - EMC</vt:lpstr>
      <vt:lpstr>Others</vt:lpstr>
      <vt:lpstr>PowerPoint-præsentation</vt:lpstr>
      <vt:lpstr>Maximum power point (MPP)</vt:lpstr>
      <vt:lpstr>Perturb &amp; Observe technique</vt:lpstr>
      <vt:lpstr>Implementation</vt:lpstr>
      <vt:lpstr>Initial MPPT implementation</vt:lpstr>
      <vt:lpstr>Initial MPPT implementation</vt:lpstr>
      <vt:lpstr>Fixed vs variable perturb step – Buck</vt:lpstr>
      <vt:lpstr>Fixed vs variable perturb step – Boost</vt:lpstr>
      <vt:lpstr>Final implementation</vt:lpstr>
      <vt:lpstr>Final implementation</vt:lpstr>
      <vt:lpstr>Final implementation</vt:lpstr>
      <vt:lpstr>Converter Design</vt:lpstr>
      <vt:lpstr>Testing Overview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Nicolai Haugaard Fransen</cp:lastModifiedBy>
  <cp:revision>520</cp:revision>
  <cp:lastPrinted>2017-03-09T03:48:56Z</cp:lastPrinted>
  <dcterms:created xsi:type="dcterms:W3CDTF">2016-11-10T06:07:03Z</dcterms:created>
  <dcterms:modified xsi:type="dcterms:W3CDTF">2019-01-10T14:18:49Z</dcterms:modified>
</cp:coreProperties>
</file>